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72" r:id="rId3"/>
    <p:sldId id="257" r:id="rId4"/>
    <p:sldId id="269" r:id="rId5"/>
    <p:sldId id="271" r:id="rId6"/>
    <p:sldId id="273" r:id="rId7"/>
    <p:sldId id="258" r:id="rId8"/>
    <p:sldId id="260" r:id="rId9"/>
    <p:sldId id="261" r:id="rId10"/>
    <p:sldId id="262" r:id="rId11"/>
    <p:sldId id="264" r:id="rId12"/>
    <p:sldId id="265" r:id="rId13"/>
    <p:sldId id="266" r:id="rId14"/>
    <p:sldId id="268" r:id="rId15"/>
    <p:sldId id="270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gan Howard" initials="M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19F"/>
    <a:srgbClr val="586FB0"/>
    <a:srgbClr val="7F91C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5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10T15:19:20.302" idx="2">
    <p:pos x="3904" y="2896"/>
    <p:text>Repetition of artifacts is odd here. Maybe just put the list you have in parentheses instead of saying artifacts again?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10T15:22:47.137" idx="3">
    <p:pos x="2113" y="3287"/>
    <p:text>I think these last two bullets should be under a different main bullet (not the Should Include), but one that says Other Optional Pages. Right now, visually, it looks like the ePortfolio is going to require a lot because it's 5 bullets long. All we are really requiring is the first 3, correct? I think it will be less offputting if we have those three required bullets and then a separate, clearly labled OPTIONAL line, with the other two bullets under that section. Does that make sense?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41BFB-F487-4A7F-94B4-B3C6895005C3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39A9E-D843-4F24-9629-21A763782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4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9A9E-D843-4F24-9629-21A763782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4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9A-089F-41E3-8F10-613FF80B0437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99ECB-A92C-4F8E-8B5D-EA7373228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9A-089F-41E3-8F10-613FF80B0437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CB-A92C-4F8E-8B5D-EA7373228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9A-089F-41E3-8F10-613FF80B0437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CB-A92C-4F8E-8B5D-EA7373228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9A-089F-41E3-8F10-613FF80B0437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CB-A92C-4F8E-8B5D-EA7373228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9A-089F-41E3-8F10-613FF80B0437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CB-A92C-4F8E-8B5D-EA7373228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9A-089F-41E3-8F10-613FF80B0437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CB-A92C-4F8E-8B5D-EA7373228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9A-089F-41E3-8F10-613FF80B0437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CB-A92C-4F8E-8B5D-EA7373228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9A-089F-41E3-8F10-613FF80B0437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CB-A92C-4F8E-8B5D-EA7373228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9A-089F-41E3-8F10-613FF80B0437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CB-A92C-4F8E-8B5D-EA7373228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9A-089F-41E3-8F10-613FF80B0437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CB-A92C-4F8E-8B5D-EA7373228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9A-089F-41E3-8F10-613FF80B0437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CB-A92C-4F8E-8B5D-EA7373228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CF2D9A-089F-41E3-8F10-613FF80B0437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7699ECB-A92C-4F8E-8B5D-EA7373228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portfoliomontgomerycollege.weebly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amantha.veneruso@montgomerycollege.edu" TargetMode="External"/><Relationship Id="rId2" Type="http://schemas.openxmlformats.org/officeDocument/2006/relationships/hyperlink" Target="mailto:generalstudies@montgomerycollege.ed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portfoliohowland.weebly.com/" TargetMode="External"/><Relationship Id="rId2" Type="http://schemas.openxmlformats.org/officeDocument/2006/relationships/hyperlink" Target="http://mathewpottseportfolio.weebly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Studies </a:t>
            </a:r>
            <a:r>
              <a:rPr lang="en-US" dirty="0" err="1"/>
              <a:t>ePortfolio</a:t>
            </a:r>
            <a:r>
              <a:rPr lang="en-US" dirty="0"/>
              <a:t> Pilot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 Sessions</a:t>
            </a:r>
          </a:p>
          <a:p>
            <a:r>
              <a:rPr lang="en-US" dirty="0"/>
              <a:t>Fall 2016</a:t>
            </a:r>
          </a:p>
        </p:txBody>
      </p:sp>
    </p:spTree>
    <p:extLst>
      <p:ext uri="{BB962C8B-B14F-4D97-AF65-F5344CB8AC3E}">
        <p14:creationId xmlns:p14="http://schemas.microsoft.com/office/powerpoint/2010/main" val="2361289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400" dirty="0"/>
              <a:t>Learning Opportunities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Attend open portfolio lab-</a:t>
            </a:r>
            <a:r>
              <a:rPr lang="en-US" sz="4000" dirty="0"/>
              <a:t>winter session</a:t>
            </a:r>
          </a:p>
          <a:p>
            <a:pPr lvl="1"/>
            <a:r>
              <a:rPr lang="en-US" sz="2800" dirty="0"/>
              <a:t>Explore different platforms</a:t>
            </a:r>
          </a:p>
          <a:p>
            <a:pPr lvl="1"/>
            <a:r>
              <a:rPr lang="en-US" sz="2800" dirty="0"/>
              <a:t>Discuss assignments, ideas or questions about </a:t>
            </a:r>
            <a:r>
              <a:rPr lang="en-US" sz="2800" dirty="0" err="1"/>
              <a:t>eportfolios</a:t>
            </a:r>
            <a:endParaRPr lang="en-US" sz="2800" dirty="0"/>
          </a:p>
          <a:p>
            <a:pPr lvl="2"/>
            <a:r>
              <a:rPr lang="en-US" sz="2800" b="1" dirty="0"/>
              <a:t>Jan 5, RV, HU 325, 10-noon</a:t>
            </a:r>
          </a:p>
          <a:p>
            <a:pPr lvl="2"/>
            <a:r>
              <a:rPr lang="en-US" sz="2800" b="1" dirty="0"/>
              <a:t>Jan 11- GT, PK 170, 10-1 pm</a:t>
            </a:r>
          </a:p>
          <a:p>
            <a:pPr lvl="2"/>
            <a:r>
              <a:rPr lang="en-US" sz="2800" b="1" dirty="0"/>
              <a:t>Jan 20- HU 325, 10-noon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7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Attend </a:t>
            </a:r>
            <a:r>
              <a:rPr lang="en-US" sz="3600" b="1" dirty="0" err="1"/>
              <a:t>ePortfolio</a:t>
            </a:r>
            <a:r>
              <a:rPr lang="en-US" sz="3600" b="1" dirty="0"/>
              <a:t> Poster Session- </a:t>
            </a:r>
            <a:r>
              <a:rPr lang="en-US" sz="3600" dirty="0"/>
              <a:t>Jan 19, 2017 Professional Day</a:t>
            </a:r>
          </a:p>
          <a:p>
            <a:r>
              <a:rPr lang="en-US" sz="3600" dirty="0"/>
              <a:t>Participate in </a:t>
            </a:r>
            <a:r>
              <a:rPr lang="en-US" sz="3600" dirty="0" err="1"/>
              <a:t>ePortfolio</a:t>
            </a:r>
            <a:r>
              <a:rPr lang="en-US" sz="3600" dirty="0"/>
              <a:t> </a:t>
            </a:r>
            <a:r>
              <a:rPr lang="en-US" sz="3600" b="1" dirty="0"/>
              <a:t>Communities of Practice</a:t>
            </a:r>
            <a:r>
              <a:rPr lang="en-US" sz="3600" dirty="0"/>
              <a:t> meetings (2-3 in the semester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035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Support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Online resources </a:t>
            </a:r>
            <a:r>
              <a:rPr lang="EN-US" dirty="0"/>
              <a:t>for selected 1</a:t>
            </a:r>
            <a:r>
              <a:rPr lang="EN-US" baseline="30000" dirty="0"/>
              <a:t>st</a:t>
            </a:r>
            <a:r>
              <a:rPr lang="EN-US" dirty="0"/>
              <a:t> year platforms (</a:t>
            </a:r>
            <a:r>
              <a:rPr lang="EN-US" i="1" dirty="0"/>
              <a:t>Word Press, Weebly, </a:t>
            </a:r>
            <a:r>
              <a:rPr lang="EN-US" i="1" dirty="0" err="1"/>
              <a:t>Wix</a:t>
            </a:r>
            <a:r>
              <a:rPr lang="EN-US" dirty="0"/>
              <a:t>) (for faculty and students)</a:t>
            </a:r>
          </a:p>
          <a:p>
            <a:r>
              <a:rPr lang="EN-US" b="1" dirty="0"/>
              <a:t>Online resources</a:t>
            </a:r>
            <a:r>
              <a:rPr lang="EN-US" dirty="0"/>
              <a:t> including (for Faculty):</a:t>
            </a:r>
          </a:p>
          <a:p>
            <a:pPr lvl="1"/>
            <a:r>
              <a:rPr lang="EN-US" sz="2400" dirty="0"/>
              <a:t> portfolio pedagogy, sample assignments and rubrics, information and examples integrative learning, digital citizenship, teaching self-reflection (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http://eportfoliomontgomerycollege.weebly.com/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r>
              <a:rPr lang="EN-US" b="1" dirty="0"/>
              <a:t>Writing, Reading, and Language Centers; Digital Learning Labs</a:t>
            </a:r>
            <a:r>
              <a:rPr lang="EN-US" dirty="0"/>
              <a:t>- space to work on portfolio and some support(for Students)</a:t>
            </a:r>
          </a:p>
          <a:p>
            <a:r>
              <a:rPr lang="EN-US" b="1" dirty="0"/>
              <a:t>Campus point of contact </a:t>
            </a:r>
            <a:r>
              <a:rPr lang="EN-US" dirty="0"/>
              <a:t>(for faculty)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132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/>
              <a:t>Goals and Assessment of Pilot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Goals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Determine feasibility of using </a:t>
            </a:r>
            <a:r>
              <a:rPr lang="en-US" sz="2800" dirty="0" err="1"/>
              <a:t>eportfolios</a:t>
            </a:r>
            <a:endParaRPr lang="en-US" sz="2800" dirty="0"/>
          </a:p>
          <a:p>
            <a:pPr lvl="1"/>
            <a:r>
              <a:rPr lang="en-US" sz="1800" dirty="0"/>
              <a:t> </a:t>
            </a:r>
            <a:r>
              <a:rPr lang="en-US" sz="2400" dirty="0"/>
              <a:t>value for learning and student success, engagement and retention</a:t>
            </a:r>
          </a:p>
          <a:p>
            <a:pPr lvl="1"/>
            <a:r>
              <a:rPr lang="en-US" sz="2400" dirty="0"/>
              <a:t>Practical feasibility</a:t>
            </a:r>
          </a:p>
          <a:p>
            <a:r>
              <a:rPr lang="en-US" sz="2800" dirty="0"/>
              <a:t>Build capacity for </a:t>
            </a:r>
            <a:r>
              <a:rPr lang="en-US" sz="2800" dirty="0" err="1"/>
              <a:t>eportfolios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Faculty and student perception (platforms/technology, value of </a:t>
            </a:r>
            <a:r>
              <a:rPr lang="en-US" dirty="0" err="1"/>
              <a:t>eportfolios</a:t>
            </a:r>
            <a:r>
              <a:rPr lang="en-US" dirty="0"/>
              <a:t>, ideas for using </a:t>
            </a:r>
            <a:r>
              <a:rPr lang="en-US" dirty="0" err="1"/>
              <a:t>eportfolios</a:t>
            </a:r>
            <a:r>
              <a:rPr lang="en-US" dirty="0"/>
              <a:t>)</a:t>
            </a:r>
          </a:p>
          <a:p>
            <a:r>
              <a:rPr lang="en-US" dirty="0"/>
              <a:t>Student success-  Course Grades, Semester GPA, Ongoing GPA</a:t>
            </a:r>
          </a:p>
          <a:p>
            <a:r>
              <a:rPr lang="en-US" dirty="0"/>
              <a:t>Retention- Fall to Spring</a:t>
            </a:r>
          </a:p>
        </p:txBody>
      </p:sp>
    </p:spTree>
    <p:extLst>
      <p:ext uri="{BB962C8B-B14F-4D97-AF65-F5344CB8AC3E}">
        <p14:creationId xmlns:p14="http://schemas.microsoft.com/office/powerpoint/2010/main" val="3467750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Who Can Participate?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Any full or part time faculty member teaching any course</a:t>
            </a:r>
          </a:p>
          <a:p>
            <a:r>
              <a:rPr lang="en-US" sz="3200" dirty="0"/>
              <a:t>For first semester- need to be willing to experiment and figure things out</a:t>
            </a:r>
          </a:p>
          <a:p>
            <a:r>
              <a:rPr lang="en-US" sz="3200" dirty="0"/>
              <a:t>Willing to commit for full semester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11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Please complete the interest form and leave it with us.</a:t>
            </a:r>
          </a:p>
          <a:p>
            <a:r>
              <a:rPr lang="en-US" sz="3200" dirty="0"/>
              <a:t>Consider talking with your department chair or course coordinator</a:t>
            </a:r>
          </a:p>
          <a:p>
            <a:r>
              <a:rPr lang="en-US" sz="3200" dirty="0"/>
              <a:t>Think about how to use the portfolio in your course</a:t>
            </a:r>
          </a:p>
          <a:p>
            <a:r>
              <a:rPr lang="en-US" sz="3200" dirty="0"/>
              <a:t>Ask questions</a:t>
            </a:r>
          </a:p>
        </p:txBody>
      </p:sp>
    </p:spTree>
    <p:extLst>
      <p:ext uri="{BB962C8B-B14F-4D97-AF65-F5344CB8AC3E}">
        <p14:creationId xmlns:p14="http://schemas.microsoft.com/office/powerpoint/2010/main" val="297914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50520" y="1752600"/>
            <a:ext cx="8229600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685792"/>
            <a:ext cx="7894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Have additional questions? Want more information, want to volunteer? </a:t>
            </a:r>
            <a:r>
              <a:rPr lang="en-US" sz="2400" dirty="0">
                <a:hlinkClick r:id="rId2"/>
              </a:rPr>
              <a:t>generalstudies@montgomerycollege.edu</a:t>
            </a:r>
            <a:r>
              <a:rPr lang="en-US" sz="2400" dirty="0"/>
              <a:t> or </a:t>
            </a:r>
            <a:r>
              <a:rPr lang="en-US" sz="2400" dirty="0">
                <a:hlinkClick r:id="rId3"/>
              </a:rPr>
              <a:t>samantha.veneruso@montgomerycollege.edu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636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Today’s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today’s session, we will</a:t>
            </a:r>
          </a:p>
          <a:p>
            <a:r>
              <a:rPr lang="en-US" sz="3200" dirty="0"/>
              <a:t>Discuss reasons piloting </a:t>
            </a:r>
            <a:r>
              <a:rPr lang="en-US" sz="3200" dirty="0" err="1"/>
              <a:t>eportfolios</a:t>
            </a:r>
            <a:endParaRPr lang="en-US" sz="3200" dirty="0"/>
          </a:p>
          <a:p>
            <a:r>
              <a:rPr lang="en-US" sz="3200" dirty="0"/>
              <a:t>Share structure and expectations for the pilot</a:t>
            </a:r>
          </a:p>
          <a:p>
            <a:r>
              <a:rPr lang="en-US" sz="3200" dirty="0"/>
              <a:t>Clarify questions about the pilot and using </a:t>
            </a:r>
            <a:r>
              <a:rPr lang="en-US" sz="3200" dirty="0" err="1"/>
              <a:t>ePortfolios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328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err="1"/>
              <a:t>ePortfolio</a:t>
            </a:r>
            <a:r>
              <a:rPr lang="en-US" dirty="0"/>
              <a:t>- A definition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4040188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http://mathewpottseportfolio.weebly.com/</a:t>
            </a:r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800600" y="1143000"/>
            <a:ext cx="4041775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http://eportfoliohowland.weebly.com/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191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</a:t>
            </a:r>
            <a:r>
              <a:rPr lang="en-US" sz="2400" dirty="0" err="1"/>
              <a:t>ePortfolio</a:t>
            </a:r>
            <a:r>
              <a:rPr lang="en-US" sz="2400" dirty="0"/>
              <a:t> is an electronic collection of artifacts curated and owned by a student, commonly including artifacts (text, images, video) from courses or other activities, self-reflection, goals, a resume, certifications and other accomplishments, and other student or program determined elements.</a:t>
            </a:r>
          </a:p>
        </p:txBody>
      </p:sp>
      <p:pic>
        <p:nvPicPr>
          <p:cNvPr id="6" name="Picture 5" descr="Screenshot 2015-05-10 15.07.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191044"/>
            <a:ext cx="3555657" cy="2743200"/>
          </a:xfrm>
          <a:prstGeom prst="rect">
            <a:avLst/>
          </a:prstGeom>
        </p:spPr>
      </p:pic>
      <p:pic>
        <p:nvPicPr>
          <p:cNvPr id="8" name="Picture 7" descr="Screenshot 2015-05-10 15.07.3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143000"/>
            <a:ext cx="3581400" cy="27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8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7680"/>
            <a:ext cx="6172200" cy="617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4572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B619F"/>
                </a:solidFill>
              </a:rPr>
              <a:t>Goals for using </a:t>
            </a:r>
            <a:r>
              <a:rPr lang="en-US" sz="2800" b="1" dirty="0" err="1">
                <a:solidFill>
                  <a:srgbClr val="4B619F"/>
                </a:solidFill>
              </a:rPr>
              <a:t>ePortfolios</a:t>
            </a:r>
            <a:endParaRPr lang="en-US" sz="2800" b="1" dirty="0">
              <a:solidFill>
                <a:srgbClr val="4B619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3806" y="49530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</a:rPr>
              <a:t>Concerns about using </a:t>
            </a:r>
            <a:r>
              <a:rPr lang="en-US" sz="2800" b="1" dirty="0" err="1">
                <a:solidFill>
                  <a:srgbClr val="660066"/>
                </a:solidFill>
              </a:rPr>
              <a:t>ePortfolios</a:t>
            </a:r>
            <a:endParaRPr lang="en-US" sz="2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2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Why use </a:t>
            </a:r>
            <a:r>
              <a:rPr lang="en-US" sz="4400" dirty="0" err="1"/>
              <a:t>ePortfolios</a:t>
            </a:r>
            <a:r>
              <a:rPr lang="en-US" sz="4400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sz="3100" dirty="0"/>
              <a:t>Improve learning outcomes (deep learning/synthesis/new connections/create new knowledge)</a:t>
            </a:r>
          </a:p>
          <a:p>
            <a:r>
              <a:rPr lang="en-US" sz="3100" dirty="0"/>
              <a:t>Create a cohesive learning experience (program)</a:t>
            </a:r>
          </a:p>
          <a:p>
            <a:r>
              <a:rPr lang="en-US" sz="3100" dirty="0"/>
              <a:t>Integrate knowledge across disciplines and experiences</a:t>
            </a:r>
          </a:p>
          <a:p>
            <a:r>
              <a:rPr lang="en-US" sz="3100" dirty="0"/>
              <a:t>Encourages ownership and engagement in educational experience</a:t>
            </a:r>
          </a:p>
          <a:p>
            <a:r>
              <a:rPr lang="en-US" sz="3100" dirty="0"/>
              <a:t>Foster intentionality and goal setting</a:t>
            </a:r>
          </a:p>
        </p:txBody>
      </p:sp>
    </p:spTree>
    <p:extLst>
      <p:ext uri="{BB962C8B-B14F-4D97-AF65-F5344CB8AC3E}">
        <p14:creationId xmlns:p14="http://schemas.microsoft.com/office/powerpoint/2010/main" val="420063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</a:t>
            </a:r>
            <a:r>
              <a:rPr lang="en-US" dirty="0" err="1"/>
              <a:t>ePortfolios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Develop digital skills (digital citizenship, technical skills and digital literacy)</a:t>
            </a:r>
          </a:p>
          <a:p>
            <a:r>
              <a:rPr lang="en-US" sz="2800" dirty="0"/>
              <a:t>Create portable, evolving record of accomplishments, skills and knowledge</a:t>
            </a:r>
          </a:p>
          <a:p>
            <a:r>
              <a:rPr lang="en-US" sz="2800" dirty="0"/>
              <a:t>Create a holistic of student for transfer and employment</a:t>
            </a:r>
          </a:p>
          <a:p>
            <a:r>
              <a:rPr lang="en-US" sz="2800" dirty="0"/>
              <a:t>Foster student’s ability to articulate a holistic view of their skills and knowledge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5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/>
              <a:t>What will students to?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b="1" dirty="0"/>
              <a:t>Create a program level portfolio </a:t>
            </a:r>
            <a:r>
              <a:rPr lang="en-US" dirty="0"/>
              <a:t>(designed to be used in multiple courses) as part of a course</a:t>
            </a:r>
          </a:p>
          <a:p>
            <a:r>
              <a:rPr lang="en-US" b="1" dirty="0"/>
              <a:t>Choose a platform</a:t>
            </a:r>
          </a:p>
          <a:p>
            <a:r>
              <a:rPr lang="en-US" b="1" dirty="0"/>
              <a:t>Complete</a:t>
            </a:r>
            <a:r>
              <a:rPr lang="en-US" dirty="0"/>
              <a:t> program and course specific portfolio </a:t>
            </a:r>
            <a:r>
              <a:rPr lang="en-US" b="1" dirty="0"/>
              <a:t>requirements</a:t>
            </a:r>
            <a:r>
              <a:rPr lang="en-US" dirty="0"/>
              <a:t> (</a:t>
            </a:r>
            <a:r>
              <a:rPr lang="en-US" i="1" dirty="0"/>
              <a:t>portfolio may include more than one course</a:t>
            </a:r>
            <a:r>
              <a:rPr lang="en-US" dirty="0"/>
              <a:t>)</a:t>
            </a:r>
          </a:p>
          <a:p>
            <a:r>
              <a:rPr lang="en-US" b="1" dirty="0"/>
              <a:t>Submit and/or share a portfolio </a:t>
            </a:r>
            <a:r>
              <a:rPr lang="en-US" dirty="0"/>
              <a:t>link with instructor(s)</a:t>
            </a:r>
          </a:p>
          <a:p>
            <a:r>
              <a:rPr lang="en-US" b="1" dirty="0"/>
              <a:t>Complete survey feedback </a:t>
            </a:r>
            <a:r>
              <a:rPr lang="en-US" dirty="0"/>
              <a:t>and/or participate in focus group</a:t>
            </a:r>
          </a:p>
          <a:p>
            <a:r>
              <a:rPr lang="en-US" b="1" dirty="0"/>
              <a:t>Use online support/resources </a:t>
            </a:r>
            <a:r>
              <a:rPr lang="en-US" dirty="0"/>
              <a:t>and/or Libraries or Writing, Reading, and Language Center resources</a:t>
            </a:r>
          </a:p>
        </p:txBody>
      </p:sp>
    </p:spTree>
    <p:extLst>
      <p:ext uri="{BB962C8B-B14F-4D97-AF65-F5344CB8AC3E}">
        <p14:creationId xmlns:p14="http://schemas.microsoft.com/office/powerpoint/2010/main" val="202433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4800" dirty="0"/>
              <a:t>What will faculty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500" b="1" dirty="0"/>
              <a:t>Assign </a:t>
            </a:r>
            <a:r>
              <a:rPr lang="EN-US" sz="3500" b="1" dirty="0" err="1"/>
              <a:t>ePortfolio</a:t>
            </a:r>
            <a:r>
              <a:rPr lang="EN-US" sz="3500" b="1" dirty="0"/>
              <a:t> </a:t>
            </a:r>
            <a:r>
              <a:rPr lang="EN-US" sz="3500" dirty="0"/>
              <a:t>as a part of the course requirements (syllabus statement) </a:t>
            </a:r>
          </a:p>
          <a:p>
            <a:r>
              <a:rPr lang="EN-US" sz="3500" dirty="0"/>
              <a:t>Portfolio should include</a:t>
            </a:r>
          </a:p>
          <a:p>
            <a:pPr lvl="1"/>
            <a:r>
              <a:rPr lang="EN-US" sz="2800" b="1" dirty="0"/>
              <a:t>Welcome Page/About Me </a:t>
            </a:r>
            <a:r>
              <a:rPr lang="EN-US" sz="2800" dirty="0"/>
              <a:t>(</a:t>
            </a:r>
            <a:r>
              <a:rPr lang="EN-US" sz="2800" i="1" dirty="0"/>
              <a:t>Develop course specific prompts and/or give students general prompts for a welcome page and about me page</a:t>
            </a:r>
            <a:r>
              <a:rPr lang="EN-US" sz="2800" dirty="0"/>
              <a:t>)</a:t>
            </a:r>
          </a:p>
          <a:p>
            <a:pPr lvl="1"/>
            <a:r>
              <a:rPr lang="EN-US" sz="2800" b="1" dirty="0"/>
              <a:t>Goals Page- </a:t>
            </a:r>
            <a:r>
              <a:rPr lang="EN-US" sz="2800" dirty="0"/>
              <a:t>course specific prompt or general prompt</a:t>
            </a:r>
          </a:p>
          <a:p>
            <a:pPr lvl="1"/>
            <a:r>
              <a:rPr lang="EN-US" sz="2800" b="1" dirty="0"/>
              <a:t>Courses Page</a:t>
            </a:r>
            <a:r>
              <a:rPr lang="EN-US" sz="2800" dirty="0"/>
              <a:t>- a list of courses organized around semesters, program requirements or other method.</a:t>
            </a:r>
            <a:endParaRPr lang="EN-US" sz="2800" b="1" dirty="0"/>
          </a:p>
          <a:p>
            <a:pPr lvl="1"/>
            <a:r>
              <a:rPr lang="EN-US" sz="2800" dirty="0"/>
              <a:t>Any other </a:t>
            </a:r>
            <a:r>
              <a:rPr lang="EN-US" sz="2800" b="1" dirty="0"/>
              <a:t>course specific requirements</a:t>
            </a:r>
          </a:p>
          <a:p>
            <a:pPr lvl="1"/>
            <a:r>
              <a:rPr lang="EN-US" sz="2800" b="1" dirty="0"/>
              <a:t>Optional pages might include</a:t>
            </a:r>
            <a:r>
              <a:rPr lang="EN-US" sz="2800" dirty="0"/>
              <a:t>: accomplishments, certifications, course list/academic plan</a:t>
            </a:r>
          </a:p>
        </p:txBody>
      </p:sp>
    </p:spTree>
    <p:extLst>
      <p:ext uri="{BB962C8B-B14F-4D97-AF65-F5344CB8AC3E}">
        <p14:creationId xmlns:p14="http://schemas.microsoft.com/office/powerpoint/2010/main" val="294903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800" dirty="0"/>
              <a:t>What will faculty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r>
              <a:rPr lang="en-US" sz="2800" b="1" dirty="0"/>
              <a:t>Develop a rubric/grading </a:t>
            </a:r>
            <a:r>
              <a:rPr lang="en-US" sz="2800" dirty="0"/>
              <a:t>sheet for individual assignments or a holistic rubric (examples will be provided)</a:t>
            </a:r>
          </a:p>
          <a:p>
            <a:r>
              <a:rPr lang="en-US" sz="2800" b="1" dirty="0"/>
              <a:t>Determine timeline </a:t>
            </a:r>
            <a:r>
              <a:rPr lang="en-US" sz="2800" dirty="0"/>
              <a:t>assignments and review staggered throughout the semester </a:t>
            </a:r>
          </a:p>
          <a:p>
            <a:r>
              <a:rPr lang="en-US" sz="2800" dirty="0"/>
              <a:t>Give students </a:t>
            </a:r>
            <a:r>
              <a:rPr lang="en-US" sz="2800" b="1" dirty="0"/>
              <a:t>links to resource materials </a:t>
            </a:r>
            <a:r>
              <a:rPr lang="en-US" sz="2800" dirty="0"/>
              <a:t>and </a:t>
            </a:r>
            <a:r>
              <a:rPr lang="en-US" sz="2800" b="1" dirty="0"/>
              <a:t>student information sheet</a:t>
            </a:r>
          </a:p>
          <a:p>
            <a:r>
              <a:rPr lang="en-US" sz="2800" b="1" dirty="0"/>
              <a:t>Complete feedback survey</a:t>
            </a:r>
            <a:r>
              <a:rPr lang="en-US" sz="2800" dirty="0"/>
              <a:t> at the end of the semester</a:t>
            </a:r>
          </a:p>
          <a:p>
            <a:r>
              <a:rPr lang="en-US" sz="2800" b="1" dirty="0"/>
              <a:t>Plan for next semester</a:t>
            </a:r>
            <a:r>
              <a:rPr lang="en-US" sz="2800" dirty="0"/>
              <a:t>, if you choose</a:t>
            </a:r>
          </a:p>
        </p:txBody>
      </p:sp>
    </p:spTree>
    <p:extLst>
      <p:ext uri="{BB962C8B-B14F-4D97-AF65-F5344CB8AC3E}">
        <p14:creationId xmlns:p14="http://schemas.microsoft.com/office/powerpoint/2010/main" val="1137469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631</TotalTime>
  <Words>698</Words>
  <Application>Microsoft Office PowerPoint</Application>
  <PresentationFormat>On-screen Show (4:3)</PresentationFormat>
  <Paragraphs>96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Palatino Linotype</vt:lpstr>
      <vt:lpstr>Executive</vt:lpstr>
      <vt:lpstr>General Studies ePortfolio Pilot</vt:lpstr>
      <vt:lpstr>Goals for Today’s Session</vt:lpstr>
      <vt:lpstr>ePortfolio- A definition</vt:lpstr>
      <vt:lpstr>PowerPoint Presentation</vt:lpstr>
      <vt:lpstr>Why use ePortfolios?</vt:lpstr>
      <vt:lpstr>Why use ePortfolios?</vt:lpstr>
      <vt:lpstr>What will students to?</vt:lpstr>
      <vt:lpstr>What will faculty do?</vt:lpstr>
      <vt:lpstr>What will faculty do?</vt:lpstr>
      <vt:lpstr>Learning Opportunities</vt:lpstr>
      <vt:lpstr>Learning Opportunities</vt:lpstr>
      <vt:lpstr>Support and Resources</vt:lpstr>
      <vt:lpstr>Goals and Assessment of Pilot</vt:lpstr>
      <vt:lpstr>Who Can Participate?</vt:lpstr>
      <vt:lpstr>Next Steps</vt:lpstr>
      <vt:lpstr>Questions</vt:lpstr>
    </vt:vector>
  </TitlesOfParts>
  <Company>Montgomery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Veneruso</dc:creator>
  <cp:lastModifiedBy>Samantha</cp:lastModifiedBy>
  <cp:revision>30</cp:revision>
  <dcterms:created xsi:type="dcterms:W3CDTF">2015-05-10T19:02:18Z</dcterms:created>
  <dcterms:modified xsi:type="dcterms:W3CDTF">2016-12-14T20:02:24Z</dcterms:modified>
</cp:coreProperties>
</file>